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576000" cy="27432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4E2CFD0-B997-4266-9B6B-862CD2670393}">
          <p14:sldIdLst>
            <p14:sldId id="256"/>
          </p14:sldIdLst>
        </p14:section>
      </p14:sectionLst>
    </p:ex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30" d="100"/>
          <a:sy n="30" d="100"/>
        </p:scale>
        <p:origin x="1080" y="450"/>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F7390-0295-4D87-822D-5BD54F11A479}"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85438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F7390-0295-4D87-822D-5BD54F11A479}"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294175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F7390-0295-4D87-822D-5BD54F11A479}"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22734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F7390-0295-4D87-822D-5BD54F11A479}"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250989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F7390-0295-4D87-822D-5BD54F11A479}"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155057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F7390-0295-4D87-822D-5BD54F11A479}"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243032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F7390-0295-4D87-822D-5BD54F11A479}"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1546215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F7390-0295-4D87-822D-5BD54F11A479}"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366205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F7390-0295-4D87-822D-5BD54F11A479}"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141659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F7390-0295-4D87-822D-5BD54F11A479}"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196069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F7390-0295-4D87-822D-5BD54F11A479}"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72089-2F8F-4551-9EE5-DA1122E2174C}" type="slidenum">
              <a:rPr lang="en-US" smtClean="0"/>
              <a:t>‹#›</a:t>
            </a:fld>
            <a:endParaRPr lang="en-US"/>
          </a:p>
        </p:txBody>
      </p:sp>
    </p:spTree>
    <p:extLst>
      <p:ext uri="{BB962C8B-B14F-4D97-AF65-F5344CB8AC3E}">
        <p14:creationId xmlns:p14="http://schemas.microsoft.com/office/powerpoint/2010/main" val="98543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0D5F7390-0295-4D87-822D-5BD54F11A479}" type="datetimeFigureOut">
              <a:rPr lang="en-US" smtClean="0"/>
              <a:t>4/6/2016</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2FF72089-2F8F-4551-9EE5-DA1122E2174C}" type="slidenum">
              <a:rPr lang="en-US" smtClean="0"/>
              <a:t>‹#›</a:t>
            </a:fld>
            <a:endParaRPr lang="en-US"/>
          </a:p>
        </p:txBody>
      </p:sp>
    </p:spTree>
    <p:extLst>
      <p:ext uri="{BB962C8B-B14F-4D97-AF65-F5344CB8AC3E}">
        <p14:creationId xmlns:p14="http://schemas.microsoft.com/office/powerpoint/2010/main" val="209222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JP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400" y="819133"/>
            <a:ext cx="24079200" cy="3046988"/>
          </a:xfrm>
          <a:prstGeom prst="rect">
            <a:avLst/>
          </a:prstGeom>
          <a:noFill/>
        </p:spPr>
        <p:txBody>
          <a:bodyPr wrap="square" rtlCol="0">
            <a:spAutoFit/>
          </a:bodyPr>
          <a:lstStyle/>
          <a:p>
            <a:pPr algn="ctr"/>
            <a:r>
              <a:rPr lang="en-US" sz="9600" b="1" dirty="0" smtClean="0">
                <a:solidFill>
                  <a:srgbClr val="112843"/>
                </a:solidFill>
                <a:latin typeface="Arial Black" pitchFamily="34" charset="0"/>
              </a:rPr>
              <a:t>Society of Women Engineers </a:t>
            </a:r>
            <a:r>
              <a:rPr lang="en-US" sz="9600" b="1" dirty="0" err="1" smtClean="0">
                <a:solidFill>
                  <a:srgbClr val="112843"/>
                </a:solidFill>
                <a:latin typeface="Arial Black" pitchFamily="34" charset="0"/>
              </a:rPr>
              <a:t>Moonbuggy</a:t>
            </a:r>
            <a:r>
              <a:rPr lang="en-US" sz="9600" b="1" dirty="0" smtClean="0">
                <a:solidFill>
                  <a:srgbClr val="112843"/>
                </a:solidFill>
                <a:latin typeface="Arial Black" pitchFamily="34" charset="0"/>
              </a:rPr>
              <a:t> Project</a:t>
            </a:r>
            <a:endParaRPr lang="en-US" sz="9600" b="1" dirty="0">
              <a:solidFill>
                <a:srgbClr val="112843"/>
              </a:solidFill>
              <a:latin typeface="Arial Black" pitchFamily="34" charset="0"/>
            </a:endParaRPr>
          </a:p>
        </p:txBody>
      </p:sp>
      <p:sp>
        <p:nvSpPr>
          <p:cNvPr id="12" name="TextBox 11"/>
          <p:cNvSpPr txBox="1"/>
          <p:nvPr/>
        </p:nvSpPr>
        <p:spPr>
          <a:xfrm>
            <a:off x="12573000" y="3886200"/>
            <a:ext cx="10823925" cy="1107996"/>
          </a:xfrm>
          <a:prstGeom prst="rect">
            <a:avLst/>
          </a:prstGeom>
          <a:noFill/>
        </p:spPr>
        <p:txBody>
          <a:bodyPr wrap="none" rtlCol="0">
            <a:spAutoFit/>
          </a:bodyPr>
          <a:lstStyle/>
          <a:p>
            <a:pPr algn="ctr"/>
            <a:r>
              <a:rPr lang="en-US" sz="6600" dirty="0" smtClean="0"/>
              <a:t>Team Ocelot, Dr. Brenda Haven</a:t>
            </a:r>
            <a:endParaRPr lang="en-US" sz="6600" baseline="30000" dirty="0"/>
          </a:p>
        </p:txBody>
      </p:sp>
      <p:sp>
        <p:nvSpPr>
          <p:cNvPr id="13" name="TextBox 12"/>
          <p:cNvSpPr txBox="1"/>
          <p:nvPr/>
        </p:nvSpPr>
        <p:spPr>
          <a:xfrm>
            <a:off x="3581400" y="5105400"/>
            <a:ext cx="29747671" cy="1754327"/>
          </a:xfrm>
          <a:prstGeom prst="rect">
            <a:avLst/>
          </a:prstGeom>
          <a:noFill/>
        </p:spPr>
        <p:txBody>
          <a:bodyPr wrap="none" rtlCol="0">
            <a:spAutoFit/>
          </a:bodyPr>
          <a:lstStyle/>
          <a:p>
            <a:pPr algn="ctr"/>
            <a:r>
              <a:rPr lang="en-US" sz="5400" dirty="0" smtClean="0"/>
              <a:t>Department of Aerospace &amp; Mechanical Engineering, Embry-Riddle Aeronautical University, Prescott, AZ</a:t>
            </a:r>
          </a:p>
          <a:p>
            <a:pPr algn="ctr"/>
            <a:endParaRPr lang="en-US" sz="5400" dirty="0"/>
          </a:p>
        </p:txBody>
      </p:sp>
      <p:sp>
        <p:nvSpPr>
          <p:cNvPr id="21" name="Text Box 27"/>
          <p:cNvSpPr txBox="1">
            <a:spLocks noChangeArrowheads="1"/>
          </p:cNvSpPr>
          <p:nvPr/>
        </p:nvSpPr>
        <p:spPr bwMode="auto">
          <a:xfrm>
            <a:off x="26635671" y="7162800"/>
            <a:ext cx="8305800" cy="1015663"/>
          </a:xfrm>
          <a:prstGeom prst="rect">
            <a:avLst/>
          </a:prstGeom>
          <a:noFill/>
          <a:ln w="9525">
            <a:noFill/>
            <a:miter lim="800000"/>
            <a:headEnd/>
            <a:tailEnd/>
          </a:ln>
          <a:effectLst/>
        </p:spPr>
        <p:txBody>
          <a:bodyPr>
            <a:spAutoFit/>
          </a:bodyPr>
          <a:lstStyle/>
          <a:p>
            <a:pPr algn="ctr" defTabSz="4389438">
              <a:spcBef>
                <a:spcPct val="50000"/>
              </a:spcBef>
            </a:pPr>
            <a:r>
              <a:rPr lang="en-US" sz="6000" b="1" dirty="0" smtClean="0"/>
              <a:t>Drivetrain</a:t>
            </a:r>
            <a:endParaRPr lang="en-US" sz="6000" b="1" dirty="0"/>
          </a:p>
        </p:txBody>
      </p:sp>
      <p:sp>
        <p:nvSpPr>
          <p:cNvPr id="22" name="Text Box 42"/>
          <p:cNvSpPr txBox="1">
            <a:spLocks noChangeArrowheads="1"/>
          </p:cNvSpPr>
          <p:nvPr/>
        </p:nvSpPr>
        <p:spPr bwMode="auto">
          <a:xfrm>
            <a:off x="13106400" y="11796739"/>
            <a:ext cx="9829800" cy="1015663"/>
          </a:xfrm>
          <a:prstGeom prst="rect">
            <a:avLst/>
          </a:prstGeom>
          <a:noFill/>
          <a:ln w="9525">
            <a:noFill/>
            <a:miter lim="800000"/>
            <a:headEnd/>
            <a:tailEnd/>
          </a:ln>
          <a:effectLst/>
        </p:spPr>
        <p:txBody>
          <a:bodyPr>
            <a:spAutoFit/>
          </a:bodyPr>
          <a:lstStyle/>
          <a:p>
            <a:pPr algn="ctr" defTabSz="4389438">
              <a:spcBef>
                <a:spcPct val="50000"/>
              </a:spcBef>
            </a:pPr>
            <a:r>
              <a:rPr lang="en-US" sz="6000" b="1" dirty="0" smtClean="0"/>
              <a:t>Competition Information</a:t>
            </a:r>
            <a:endParaRPr lang="en-US" sz="6000" b="1" dirty="0"/>
          </a:p>
        </p:txBody>
      </p:sp>
      <p:sp>
        <p:nvSpPr>
          <p:cNvPr id="23" name="Text Box 43"/>
          <p:cNvSpPr txBox="1">
            <a:spLocks noChangeArrowheads="1"/>
          </p:cNvSpPr>
          <p:nvPr/>
        </p:nvSpPr>
        <p:spPr bwMode="auto">
          <a:xfrm>
            <a:off x="13106400" y="6934200"/>
            <a:ext cx="9829800" cy="1015663"/>
          </a:xfrm>
          <a:prstGeom prst="rect">
            <a:avLst/>
          </a:prstGeom>
          <a:noFill/>
          <a:ln w="9525">
            <a:noFill/>
            <a:miter lim="800000"/>
            <a:headEnd/>
            <a:tailEnd/>
          </a:ln>
          <a:effectLst/>
        </p:spPr>
        <p:txBody>
          <a:bodyPr>
            <a:spAutoFit/>
          </a:bodyPr>
          <a:lstStyle/>
          <a:p>
            <a:pPr algn="ctr" defTabSz="4389438">
              <a:spcBef>
                <a:spcPct val="50000"/>
              </a:spcBef>
            </a:pPr>
            <a:r>
              <a:rPr lang="en-US" sz="6000" b="1" dirty="0" smtClean="0"/>
              <a:t>Abstract</a:t>
            </a:r>
            <a:endParaRPr lang="en-US" sz="6000" b="1" dirty="0"/>
          </a:p>
        </p:txBody>
      </p:sp>
      <p:sp>
        <p:nvSpPr>
          <p:cNvPr id="25" name="Text Box 27"/>
          <p:cNvSpPr txBox="1">
            <a:spLocks noChangeArrowheads="1"/>
          </p:cNvSpPr>
          <p:nvPr/>
        </p:nvSpPr>
        <p:spPr bwMode="auto">
          <a:xfrm>
            <a:off x="13411200" y="22886544"/>
            <a:ext cx="8305800" cy="1015663"/>
          </a:xfrm>
          <a:prstGeom prst="rect">
            <a:avLst/>
          </a:prstGeom>
          <a:noFill/>
          <a:ln w="9525">
            <a:noFill/>
            <a:miter lim="800000"/>
            <a:headEnd/>
            <a:tailEnd/>
          </a:ln>
          <a:effectLst/>
        </p:spPr>
        <p:txBody>
          <a:bodyPr>
            <a:spAutoFit/>
          </a:bodyPr>
          <a:lstStyle/>
          <a:p>
            <a:pPr algn="ctr" defTabSz="4389438">
              <a:spcBef>
                <a:spcPct val="50000"/>
              </a:spcBef>
            </a:pPr>
            <a:r>
              <a:rPr lang="en-US" sz="6000" b="1" dirty="0" smtClean="0"/>
              <a:t>Steering</a:t>
            </a:r>
            <a:endParaRPr lang="en-US" sz="6000" b="1" dirty="0"/>
          </a:p>
        </p:txBody>
      </p:sp>
      <p:sp>
        <p:nvSpPr>
          <p:cNvPr id="28" name="TextBox 27"/>
          <p:cNvSpPr txBox="1"/>
          <p:nvPr/>
        </p:nvSpPr>
        <p:spPr>
          <a:xfrm>
            <a:off x="13670405" y="13212418"/>
            <a:ext cx="8701791" cy="1631216"/>
          </a:xfrm>
          <a:prstGeom prst="rect">
            <a:avLst/>
          </a:prstGeom>
          <a:noFill/>
        </p:spPr>
        <p:txBody>
          <a:bodyPr wrap="square" rtlCol="0">
            <a:spAutoFit/>
          </a:bodyPr>
          <a:lstStyle/>
          <a:p>
            <a:pPr algn="just"/>
            <a:r>
              <a:rPr lang="en-US" sz="2000" dirty="0"/>
              <a:t>The </a:t>
            </a:r>
            <a:r>
              <a:rPr lang="en-US" sz="2000" dirty="0" smtClean="0"/>
              <a:t>Human Rover Exploration Challenge </a:t>
            </a:r>
            <a:r>
              <a:rPr lang="en-US" sz="2000" dirty="0"/>
              <a:t>covers a 0.7 mile track around the United States Space and Rocket Center, weaving in between historic rockets and through a simulated patch of the lunar surface. The course consists of a series of difficult obstacles including gravel mounds, deep sand patches, and steep inclines, all designed to push the </a:t>
            </a:r>
            <a:r>
              <a:rPr lang="en-US" sz="2000" dirty="0" smtClean="0"/>
              <a:t>rovers and </a:t>
            </a:r>
            <a:r>
              <a:rPr lang="en-US" sz="2000" dirty="0"/>
              <a:t>their riders to their limits. </a:t>
            </a:r>
          </a:p>
        </p:txBody>
      </p:sp>
      <p:sp>
        <p:nvSpPr>
          <p:cNvPr id="41" name="TextBox 40"/>
          <p:cNvSpPr txBox="1"/>
          <p:nvPr/>
        </p:nvSpPr>
        <p:spPr>
          <a:xfrm>
            <a:off x="26382220" y="8201059"/>
            <a:ext cx="8701791" cy="1631216"/>
          </a:xfrm>
          <a:prstGeom prst="rect">
            <a:avLst/>
          </a:prstGeom>
          <a:noFill/>
        </p:spPr>
        <p:txBody>
          <a:bodyPr wrap="square" rtlCol="0">
            <a:spAutoFit/>
          </a:bodyPr>
          <a:lstStyle/>
          <a:p>
            <a:pPr algn="just"/>
            <a:r>
              <a:rPr lang="en-US" sz="2000" dirty="0" smtClean="0"/>
              <a:t>The drivetrain subsystem includes a </a:t>
            </a:r>
            <a:r>
              <a:rPr lang="en-US" sz="2000" dirty="0" err="1" smtClean="0"/>
              <a:t>NuVinci</a:t>
            </a:r>
            <a:r>
              <a:rPr lang="en-US" sz="2000" dirty="0" smtClean="0"/>
              <a:t> CVT bike transmission that will send power to a free wheel differential that will ensure smooth wheel rotation while turning. Both drivers are providing power to an axel providing power to all four wheels. The advantage of the CVT in this situation is that both drivers are able to pedal at a setting that is most comfortable to them.</a:t>
            </a:r>
          </a:p>
        </p:txBody>
      </p:sp>
      <p:sp>
        <p:nvSpPr>
          <p:cNvPr id="55" name="Text Box 42"/>
          <p:cNvSpPr txBox="1">
            <a:spLocks noChangeArrowheads="1"/>
          </p:cNvSpPr>
          <p:nvPr/>
        </p:nvSpPr>
        <p:spPr bwMode="auto">
          <a:xfrm>
            <a:off x="12649200" y="19088512"/>
            <a:ext cx="9829800" cy="1015663"/>
          </a:xfrm>
          <a:prstGeom prst="rect">
            <a:avLst/>
          </a:prstGeom>
          <a:noFill/>
          <a:ln w="9525">
            <a:noFill/>
            <a:miter lim="800000"/>
            <a:headEnd/>
            <a:tailEnd/>
          </a:ln>
          <a:effectLst/>
        </p:spPr>
        <p:txBody>
          <a:bodyPr>
            <a:spAutoFit/>
          </a:bodyPr>
          <a:lstStyle/>
          <a:p>
            <a:pPr algn="ctr" defTabSz="4389438">
              <a:spcBef>
                <a:spcPct val="50000"/>
              </a:spcBef>
            </a:pPr>
            <a:r>
              <a:rPr lang="en-US" sz="6000" b="1" dirty="0" smtClean="0"/>
              <a:t>Vehicle Overview</a:t>
            </a:r>
            <a:endParaRPr lang="en-US" sz="6000" b="1" dirty="0"/>
          </a:p>
        </p:txBody>
      </p:sp>
      <p:sp>
        <p:nvSpPr>
          <p:cNvPr id="56" name="TextBox 55"/>
          <p:cNvSpPr txBox="1"/>
          <p:nvPr/>
        </p:nvSpPr>
        <p:spPr>
          <a:xfrm>
            <a:off x="13937104" y="20334046"/>
            <a:ext cx="8701791" cy="2523768"/>
          </a:xfrm>
          <a:prstGeom prst="rect">
            <a:avLst/>
          </a:prstGeom>
          <a:noFill/>
        </p:spPr>
        <p:txBody>
          <a:bodyPr wrap="square" rtlCol="0">
            <a:spAutoFit/>
          </a:bodyPr>
          <a:lstStyle/>
          <a:p>
            <a:pPr marL="571500" indent="-571500" algn="just">
              <a:buFont typeface="Arial"/>
              <a:buChar char="•"/>
            </a:pPr>
            <a:r>
              <a:rPr lang="en-US" sz="2000" dirty="0" smtClean="0"/>
              <a:t>Collapsible, must fit within 5ft cube</a:t>
            </a:r>
          </a:p>
          <a:p>
            <a:pPr marL="571500" indent="-571500" algn="just">
              <a:buFont typeface="Arial"/>
              <a:buChar char="•"/>
            </a:pPr>
            <a:r>
              <a:rPr lang="en-US" sz="2000" dirty="0" smtClean="0"/>
              <a:t>Human Powered</a:t>
            </a:r>
          </a:p>
          <a:p>
            <a:pPr marL="571500" indent="-571500" algn="just">
              <a:buFont typeface="Arial"/>
              <a:buChar char="•"/>
            </a:pPr>
            <a:r>
              <a:rPr lang="en-US" sz="2000" dirty="0" smtClean="0"/>
              <a:t>Two people must be able to carry vehicle</a:t>
            </a:r>
          </a:p>
          <a:p>
            <a:pPr marL="571500" indent="-571500" algn="just">
              <a:buFont typeface="Arial"/>
              <a:buChar char="•"/>
            </a:pPr>
            <a:r>
              <a:rPr lang="en-US" sz="2000" dirty="0" smtClean="0"/>
              <a:t>15” above ground</a:t>
            </a:r>
          </a:p>
          <a:p>
            <a:pPr marL="571500" indent="-571500" algn="just">
              <a:buFont typeface="Arial"/>
              <a:buChar char="•"/>
            </a:pPr>
            <a:r>
              <a:rPr lang="en-US" sz="2000" dirty="0" smtClean="0"/>
              <a:t>Turning radius of 15 feet or less</a:t>
            </a:r>
          </a:p>
          <a:p>
            <a:pPr marL="571500" indent="-571500" algn="just">
              <a:buFont typeface="Arial"/>
              <a:buChar char="•"/>
            </a:pPr>
            <a:r>
              <a:rPr lang="en-US" sz="2000" dirty="0" smtClean="0"/>
              <a:t>Pneumatic tires are not allowed</a:t>
            </a:r>
          </a:p>
          <a:p>
            <a:pPr marL="571500" indent="-571500" algn="just">
              <a:buFont typeface="Arial"/>
              <a:buChar char="•"/>
            </a:pPr>
            <a:r>
              <a:rPr lang="en-US" sz="2000" dirty="0" smtClean="0"/>
              <a:t>Simulated electronic equipment </a:t>
            </a:r>
          </a:p>
          <a:p>
            <a:pPr algn="just"/>
            <a:endParaRPr lang="en-US" sz="1800" dirty="0"/>
          </a:p>
        </p:txBody>
      </p:sp>
      <p:sp>
        <p:nvSpPr>
          <p:cNvPr id="57" name="Text Box 27"/>
          <p:cNvSpPr txBox="1">
            <a:spLocks noChangeArrowheads="1"/>
          </p:cNvSpPr>
          <p:nvPr/>
        </p:nvSpPr>
        <p:spPr bwMode="auto">
          <a:xfrm>
            <a:off x="325426" y="18194236"/>
            <a:ext cx="8305800" cy="1015663"/>
          </a:xfrm>
          <a:prstGeom prst="rect">
            <a:avLst/>
          </a:prstGeom>
          <a:noFill/>
          <a:ln w="9525">
            <a:noFill/>
            <a:miter lim="800000"/>
            <a:headEnd/>
            <a:tailEnd/>
          </a:ln>
          <a:effectLst/>
        </p:spPr>
        <p:txBody>
          <a:bodyPr>
            <a:spAutoFit/>
          </a:bodyPr>
          <a:lstStyle/>
          <a:p>
            <a:pPr algn="ctr" defTabSz="4389438">
              <a:spcBef>
                <a:spcPct val="50000"/>
              </a:spcBef>
            </a:pPr>
            <a:r>
              <a:rPr lang="en-US" sz="6000" b="1" dirty="0" smtClean="0"/>
              <a:t>Wheels and Tires</a:t>
            </a:r>
            <a:endParaRPr lang="en-US" sz="6000" b="1" dirty="0"/>
          </a:p>
        </p:txBody>
      </p:sp>
      <p:sp>
        <p:nvSpPr>
          <p:cNvPr id="58" name="TextBox 57"/>
          <p:cNvSpPr txBox="1"/>
          <p:nvPr/>
        </p:nvSpPr>
        <p:spPr>
          <a:xfrm>
            <a:off x="701538" y="19134679"/>
            <a:ext cx="8546763" cy="1938992"/>
          </a:xfrm>
          <a:prstGeom prst="rect">
            <a:avLst/>
          </a:prstGeom>
          <a:noFill/>
        </p:spPr>
        <p:txBody>
          <a:bodyPr wrap="square" rtlCol="0">
            <a:spAutoFit/>
          </a:bodyPr>
          <a:lstStyle/>
          <a:p>
            <a:endParaRPr lang="en-US" sz="2000" dirty="0"/>
          </a:p>
          <a:p>
            <a:r>
              <a:rPr lang="en-US" sz="2000" dirty="0" smtClean="0"/>
              <a:t>We are currently using </a:t>
            </a:r>
            <a:r>
              <a:rPr lang="en-US" sz="2000" dirty="0" err="1" smtClean="0"/>
              <a:t>Britek’s</a:t>
            </a:r>
            <a:r>
              <a:rPr lang="en-US" sz="2000" dirty="0" smtClean="0"/>
              <a:t> energy return wheel on our rover. These wheels provide some suspension to the rover due to the elastic bands that secure the tire to the wheel. These tires will not be used during the competition next year due to a rule change that bans the use of commercial tires. The team will work to design and manufacture non pneumatic tires for use in the competition.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13" y="1171301"/>
            <a:ext cx="5730587" cy="1767677"/>
          </a:xfrm>
          <a:prstGeom prst="rect">
            <a:avLst/>
          </a:prstGeom>
        </p:spPr>
      </p:pic>
      <p:sp>
        <p:nvSpPr>
          <p:cNvPr id="6" name="TextBox 5"/>
          <p:cNvSpPr txBox="1"/>
          <p:nvPr/>
        </p:nvSpPr>
        <p:spPr>
          <a:xfrm>
            <a:off x="701538" y="7010400"/>
            <a:ext cx="7918784" cy="1015663"/>
          </a:xfrm>
          <a:prstGeom prst="rect">
            <a:avLst/>
          </a:prstGeom>
          <a:noFill/>
        </p:spPr>
        <p:txBody>
          <a:bodyPr wrap="square" rtlCol="0">
            <a:spAutoFit/>
          </a:bodyPr>
          <a:lstStyle/>
          <a:p>
            <a:pPr algn="ctr" defTabSz="4389438">
              <a:spcBef>
                <a:spcPct val="50000"/>
              </a:spcBef>
            </a:pPr>
            <a:r>
              <a:rPr lang="en-US" sz="6000" b="1" dirty="0" smtClean="0"/>
              <a:t>Structure</a:t>
            </a:r>
            <a:endParaRPr lang="en-US" sz="6000" b="1" dirty="0"/>
          </a:p>
        </p:txBody>
      </p:sp>
      <p:sp>
        <p:nvSpPr>
          <p:cNvPr id="60" name="TextBox 59"/>
          <p:cNvSpPr txBox="1"/>
          <p:nvPr/>
        </p:nvSpPr>
        <p:spPr>
          <a:xfrm>
            <a:off x="13106400" y="24194595"/>
            <a:ext cx="8915400" cy="2246769"/>
          </a:xfrm>
          <a:prstGeom prst="rect">
            <a:avLst/>
          </a:prstGeom>
          <a:noFill/>
        </p:spPr>
        <p:txBody>
          <a:bodyPr wrap="square" rtlCol="0">
            <a:spAutoFit/>
          </a:bodyPr>
          <a:lstStyle/>
          <a:p>
            <a:pPr algn="just"/>
            <a:r>
              <a:rPr lang="en-US" sz="2000" dirty="0" smtClean="0"/>
              <a:t>Currently the rover’s steering system consists of brake-steering which allows the rover to turn by reducing the rate of rotation of one of the wheel which allows the rover to be steered in the direction of the slower wheel. The steering system will be updated next year to include cable steering which will all the driver to steer using a steering wheel. Cable steering was chosen because the placement on the steering cable can easily be changed. Another advantage is that this method of steering will not add a significant amount of weight to the rover.</a:t>
            </a:r>
          </a:p>
        </p:txBody>
      </p:sp>
      <p:sp>
        <p:nvSpPr>
          <p:cNvPr id="63" name="TextBox 62"/>
          <p:cNvSpPr txBox="1"/>
          <p:nvPr/>
        </p:nvSpPr>
        <p:spPr>
          <a:xfrm>
            <a:off x="457198" y="8231807"/>
            <a:ext cx="8701791" cy="1631216"/>
          </a:xfrm>
          <a:prstGeom prst="rect">
            <a:avLst/>
          </a:prstGeom>
          <a:noFill/>
        </p:spPr>
        <p:txBody>
          <a:bodyPr wrap="square" rtlCol="0">
            <a:spAutoFit/>
          </a:bodyPr>
          <a:lstStyle/>
          <a:p>
            <a:pPr algn="just"/>
            <a:r>
              <a:rPr lang="en-US" sz="2000" dirty="0"/>
              <a:t>The frame </a:t>
            </a:r>
            <a:r>
              <a:rPr lang="en-US" sz="2000" dirty="0" smtClean="0"/>
              <a:t>consists </a:t>
            </a:r>
            <a:r>
              <a:rPr lang="en-US" sz="2000" dirty="0"/>
              <a:t>of an aluminum </a:t>
            </a:r>
            <a:r>
              <a:rPr lang="en-US" sz="2000" dirty="0" smtClean="0"/>
              <a:t>6061 rectangular truss </a:t>
            </a:r>
            <a:r>
              <a:rPr lang="en-US" sz="2000" dirty="0"/>
              <a:t>that </a:t>
            </a:r>
            <a:r>
              <a:rPr lang="en-US" sz="2000" dirty="0" smtClean="0"/>
              <a:t>is </a:t>
            </a:r>
            <a:r>
              <a:rPr lang="en-US" sz="2000" dirty="0"/>
              <a:t>be a total of </a:t>
            </a:r>
            <a:r>
              <a:rPr lang="en-US" sz="2000" dirty="0" smtClean="0"/>
              <a:t>6 </a:t>
            </a:r>
            <a:r>
              <a:rPr lang="en-US" sz="2000" dirty="0"/>
              <a:t>feet in </a:t>
            </a:r>
            <a:r>
              <a:rPr lang="en-US" sz="2000" dirty="0" smtClean="0"/>
              <a:t>length and 2.5 feet in width. </a:t>
            </a:r>
            <a:r>
              <a:rPr lang="en-US" sz="2000" dirty="0"/>
              <a:t>The frame </a:t>
            </a:r>
            <a:r>
              <a:rPr lang="en-US" sz="2000" dirty="0" smtClean="0"/>
              <a:t>folds </a:t>
            </a:r>
            <a:r>
              <a:rPr lang="en-US" sz="2000" dirty="0"/>
              <a:t>in the middle utilizing a hinge and </a:t>
            </a:r>
            <a:r>
              <a:rPr lang="en-US" sz="2000" dirty="0" smtClean="0"/>
              <a:t>lock system </a:t>
            </a:r>
            <a:r>
              <a:rPr lang="en-US" sz="2000" dirty="0"/>
              <a:t>to allow for the buggy to fit within the design package constraints. </a:t>
            </a:r>
            <a:r>
              <a:rPr lang="en-US" sz="2000" dirty="0" smtClean="0"/>
              <a:t>The aluminum properties were tested using CATIA material analysis and finite element analysis.</a:t>
            </a:r>
            <a:endParaRPr lang="en-US" sz="2000" dirty="0"/>
          </a:p>
        </p:txBody>
      </p:sp>
      <p:pic>
        <p:nvPicPr>
          <p:cNvPr id="35" name="Shape 159"/>
          <p:cNvPicPr preferRelativeResize="0"/>
          <p:nvPr/>
        </p:nvPicPr>
        <p:blipFill>
          <a:blip r:embed="rId3"/>
          <a:stretch>
            <a:fillRect/>
          </a:stretch>
        </p:blipFill>
        <p:spPr>
          <a:xfrm>
            <a:off x="29034325" y="14311969"/>
            <a:ext cx="3884075" cy="2571247"/>
          </a:xfrm>
          <a:prstGeom prst="rect">
            <a:avLst/>
          </a:prstGeom>
          <a:noFill/>
          <a:ln>
            <a:noFill/>
          </a:ln>
        </p:spPr>
      </p:pic>
      <p:sp>
        <p:nvSpPr>
          <p:cNvPr id="40" name="TextBox 39"/>
          <p:cNvSpPr txBox="1"/>
          <p:nvPr/>
        </p:nvSpPr>
        <p:spPr>
          <a:xfrm>
            <a:off x="27013274" y="17798102"/>
            <a:ext cx="7918784" cy="1015663"/>
          </a:xfrm>
          <a:prstGeom prst="rect">
            <a:avLst/>
          </a:prstGeom>
          <a:noFill/>
        </p:spPr>
        <p:txBody>
          <a:bodyPr wrap="square" rtlCol="0">
            <a:spAutoFit/>
          </a:bodyPr>
          <a:lstStyle/>
          <a:p>
            <a:pPr algn="ctr" defTabSz="4389438">
              <a:spcBef>
                <a:spcPct val="50000"/>
              </a:spcBef>
            </a:pPr>
            <a:r>
              <a:rPr lang="en-US" sz="6000" b="1" dirty="0" smtClean="0"/>
              <a:t>Driver Safety</a:t>
            </a:r>
            <a:endParaRPr lang="en-US" sz="6000" b="1" dirty="0"/>
          </a:p>
        </p:txBody>
      </p:sp>
      <p:sp>
        <p:nvSpPr>
          <p:cNvPr id="42" name="TextBox 41"/>
          <p:cNvSpPr txBox="1"/>
          <p:nvPr/>
        </p:nvSpPr>
        <p:spPr>
          <a:xfrm>
            <a:off x="13670404" y="7830727"/>
            <a:ext cx="8701791" cy="4093428"/>
          </a:xfrm>
          <a:prstGeom prst="rect">
            <a:avLst/>
          </a:prstGeom>
          <a:noFill/>
        </p:spPr>
        <p:txBody>
          <a:bodyPr wrap="square" rtlCol="0">
            <a:spAutoFit/>
          </a:bodyPr>
          <a:lstStyle/>
          <a:p>
            <a:r>
              <a:rPr lang="en-US" sz="2000" dirty="0"/>
              <a:t>The purpose of this project is to give students an opportunity to gain valuable hands-on engineering experience. The students participating in this project are designing and building a human-powered vehicle to be used as an outreach tool by the university and the Society of Women Engineers. The vehicle will be used at outreach events to allow people to experience an interactive example of the work that students do at Embry-Riddle, it will also garner interest in STEM careers from school aged children by giving them a hands on experience. The skills gained during this difficult engineering project will be applicable to other engineering courses, especially senior capstone projects. Students working on the project gain experience in design, fabrication, leadership, and teamwork. This project gives student the unique experience of working on a full-scale engineering project as early as their freshman year</a:t>
            </a:r>
            <a:r>
              <a:rPr lang="en-US" sz="2000" dirty="0" smtClean="0"/>
              <a:t>. This vehicle will be used in future years to participate in the NASA Human Exploration Rover Challenge</a:t>
            </a:r>
            <a:endParaRPr lang="en-US" sz="2000" dirty="0"/>
          </a:p>
        </p:txBody>
      </p:sp>
      <p:sp>
        <p:nvSpPr>
          <p:cNvPr id="43" name="TextBox 42"/>
          <p:cNvSpPr txBox="1"/>
          <p:nvPr/>
        </p:nvSpPr>
        <p:spPr>
          <a:xfrm>
            <a:off x="26573704" y="19051880"/>
            <a:ext cx="8701791" cy="1938992"/>
          </a:xfrm>
          <a:prstGeom prst="rect">
            <a:avLst/>
          </a:prstGeom>
          <a:noFill/>
        </p:spPr>
        <p:txBody>
          <a:bodyPr wrap="square" rtlCol="0">
            <a:spAutoFit/>
          </a:bodyPr>
          <a:lstStyle/>
          <a:p>
            <a:pPr algn="just"/>
            <a:r>
              <a:rPr lang="en-US" sz="2000" dirty="0"/>
              <a:t>As the riders will be traversing difficult obstacles at high speeds and steep inclinations, safety is of the utmost concern. This will be addressed through two main categories: </a:t>
            </a:r>
            <a:r>
              <a:rPr lang="en-US" sz="2000" dirty="0" smtClean="0"/>
              <a:t>safety restraints, and rider wear. To help provide sufficient lumbar support to the drivers, we are designing our own seats. As required by NASA rules, our riders will wear gloves, goggles, and long pants and shirts to protect from debris and accidents. </a:t>
            </a:r>
            <a:endParaRPr lang="en-US" sz="4400" dirty="0"/>
          </a:p>
        </p:txBody>
      </p:sp>
      <p:pic>
        <p:nvPicPr>
          <p:cNvPr id="47" name="Shape 75"/>
          <p:cNvPicPr/>
          <p:nvPr/>
        </p:nvPicPr>
        <p:blipFill>
          <a:blip r:embed="rId4"/>
          <a:stretch>
            <a:fillRect/>
          </a:stretch>
        </p:blipFill>
        <p:spPr>
          <a:xfrm>
            <a:off x="29641800" y="1219200"/>
            <a:ext cx="6553200" cy="1828800"/>
          </a:xfrm>
          <a:prstGeom prst="rect">
            <a:avLst/>
          </a:prstGeom>
          <a:noFill/>
          <a:ln>
            <a:noFill/>
          </a:ln>
        </p:spPr>
      </p:pic>
      <p:pic>
        <p:nvPicPr>
          <p:cNvPr id="9" name="Picture 8" descr="IMG_0660.JPG"/>
          <p:cNvPicPr>
            <a:picLocks noChangeAspect="1"/>
          </p:cNvPicPr>
          <p:nvPr/>
        </p:nvPicPr>
        <p:blipFill rotWithShape="1">
          <a:blip r:embed="rId5">
            <a:extLst>
              <a:ext uri="{28A0092B-C50C-407E-A947-70E740481C1C}">
                <a14:useLocalDpi xmlns:a14="http://schemas.microsoft.com/office/drawing/2010/main" val="0"/>
              </a:ext>
            </a:extLst>
          </a:blip>
          <a:srcRect l="7696" t="-1423" r="11935" b="9406"/>
          <a:stretch/>
        </p:blipFill>
        <p:spPr>
          <a:xfrm>
            <a:off x="2667000" y="9931903"/>
            <a:ext cx="4343399" cy="3729671"/>
          </a:xfrm>
          <a:prstGeom prst="rect">
            <a:avLst/>
          </a:prstGeom>
        </p:spPr>
      </p:pic>
      <p:pic>
        <p:nvPicPr>
          <p:cNvPr id="11" name="Picture 10" descr="IMG_0665.JP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70112" y="21293147"/>
            <a:ext cx="5675959" cy="4256969"/>
          </a:xfrm>
          <a:prstGeom prst="rect">
            <a:avLst/>
          </a:prstGeom>
        </p:spPr>
      </p:pic>
      <p:pic>
        <p:nvPicPr>
          <p:cNvPr id="15" name="Picture 14" descr="ERAU-Team Ocelot.JPG"/>
          <p:cNvPicPr>
            <a:picLocks noChangeAspect="1"/>
          </p:cNvPicPr>
          <p:nvPr/>
        </p:nvPicPr>
        <p:blipFill rotWithShape="1">
          <a:blip r:embed="rId8" cstate="print">
            <a:extLst>
              <a:ext uri="{28A0092B-C50C-407E-A947-70E740481C1C}">
                <a14:useLocalDpi xmlns:a14="http://schemas.microsoft.com/office/drawing/2010/main" val="0"/>
              </a:ext>
            </a:extLst>
          </a:blip>
          <a:srcRect t="10991" b="9624"/>
          <a:stretch/>
        </p:blipFill>
        <p:spPr>
          <a:xfrm>
            <a:off x="26765189" y="21488364"/>
            <a:ext cx="8318822" cy="4953000"/>
          </a:xfrm>
          <a:prstGeom prst="rect">
            <a:avLst/>
          </a:prstGeom>
        </p:spPr>
      </p:pic>
      <p:pic>
        <p:nvPicPr>
          <p:cNvPr id="32" name="Content Placeholder 5"/>
          <p:cNvPicPr>
            <a:picLocks noChangeAspect="1"/>
          </p:cNvPicPr>
          <p:nvPr/>
        </p:nvPicPr>
        <p:blipFill rotWithShape="1">
          <a:blip r:embed="rId9"/>
          <a:srcRect l="8497" t="19257" r="25394" b="26652"/>
          <a:stretch/>
        </p:blipFill>
        <p:spPr>
          <a:xfrm>
            <a:off x="27257312" y="10288605"/>
            <a:ext cx="7430708" cy="3419929"/>
          </a:xfrm>
          <a:prstGeom prst="rect">
            <a:avLst/>
          </a:prstGeom>
        </p:spPr>
      </p:pic>
      <p:sp>
        <p:nvSpPr>
          <p:cNvPr id="33" name="Freeform 32"/>
          <p:cNvSpPr/>
          <p:nvPr/>
        </p:nvSpPr>
        <p:spPr>
          <a:xfrm>
            <a:off x="28498800" y="11173607"/>
            <a:ext cx="3077323" cy="1679435"/>
          </a:xfrm>
          <a:custGeom>
            <a:avLst/>
            <a:gdLst>
              <a:gd name="connsiteX0" fmla="*/ 234425 w 2202085"/>
              <a:gd name="connsiteY0" fmla="*/ 1031 h 1228593"/>
              <a:gd name="connsiteX1" fmla="*/ 984068 w 2202085"/>
              <a:gd name="connsiteY1" fmla="*/ 330545 h 1228593"/>
              <a:gd name="connsiteX2" fmla="*/ 2170317 w 2202085"/>
              <a:gd name="connsiteY2" fmla="*/ 973096 h 1228593"/>
              <a:gd name="connsiteX3" fmla="*/ 1708998 w 2202085"/>
              <a:gd name="connsiteY3" fmla="*/ 1203755 h 1228593"/>
              <a:gd name="connsiteX4" fmla="*/ 110858 w 2202085"/>
              <a:gd name="connsiteY4" fmla="*/ 429399 h 1228593"/>
              <a:gd name="connsiteX5" fmla="*/ 234425 w 2202085"/>
              <a:gd name="connsiteY5" fmla="*/ 1031 h 12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2085" h="1228593">
                <a:moveTo>
                  <a:pt x="234425" y="1031"/>
                </a:moveTo>
                <a:cubicBezTo>
                  <a:pt x="379960" y="-15445"/>
                  <a:pt x="661419" y="168534"/>
                  <a:pt x="984068" y="330545"/>
                </a:cubicBezTo>
                <a:cubicBezTo>
                  <a:pt x="1306717" y="492556"/>
                  <a:pt x="2049495" y="827561"/>
                  <a:pt x="2170317" y="973096"/>
                </a:cubicBezTo>
                <a:cubicBezTo>
                  <a:pt x="2291139" y="1118631"/>
                  <a:pt x="2052241" y="1294371"/>
                  <a:pt x="1708998" y="1203755"/>
                </a:cubicBezTo>
                <a:cubicBezTo>
                  <a:pt x="1365755" y="1113139"/>
                  <a:pt x="359366" y="622988"/>
                  <a:pt x="110858" y="429399"/>
                </a:cubicBezTo>
                <a:cubicBezTo>
                  <a:pt x="-137650" y="235810"/>
                  <a:pt x="88890" y="17507"/>
                  <a:pt x="234425" y="1031"/>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reeform 33"/>
          <p:cNvSpPr/>
          <p:nvPr/>
        </p:nvSpPr>
        <p:spPr>
          <a:xfrm>
            <a:off x="31165800" y="11998569"/>
            <a:ext cx="2505740" cy="1214214"/>
          </a:xfrm>
          <a:custGeom>
            <a:avLst/>
            <a:gdLst>
              <a:gd name="connsiteX0" fmla="*/ 1926 w 1657732"/>
              <a:gd name="connsiteY0" fmla="*/ 397820 h 694444"/>
              <a:gd name="connsiteX1" fmla="*/ 257299 w 1657732"/>
              <a:gd name="connsiteY1" fmla="*/ 101258 h 694444"/>
              <a:gd name="connsiteX2" fmla="*/ 1418834 w 1657732"/>
              <a:gd name="connsiteY2" fmla="*/ 2404 h 694444"/>
              <a:gd name="connsiteX3" fmla="*/ 1657732 w 1657732"/>
              <a:gd name="connsiteY3" fmla="*/ 183636 h 694444"/>
              <a:gd name="connsiteX4" fmla="*/ 1418834 w 1657732"/>
              <a:gd name="connsiteY4" fmla="*/ 414296 h 694444"/>
              <a:gd name="connsiteX5" fmla="*/ 224348 w 1657732"/>
              <a:gd name="connsiteY5" fmla="*/ 694382 h 694444"/>
              <a:gd name="connsiteX6" fmla="*/ 1926 w 1657732"/>
              <a:gd name="connsiteY6" fmla="*/ 397820 h 69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732" h="694444">
                <a:moveTo>
                  <a:pt x="1926" y="397820"/>
                </a:moveTo>
                <a:cubicBezTo>
                  <a:pt x="7418" y="298966"/>
                  <a:pt x="21148" y="167161"/>
                  <a:pt x="257299" y="101258"/>
                </a:cubicBezTo>
                <a:cubicBezTo>
                  <a:pt x="493450" y="35355"/>
                  <a:pt x="1185429" y="-11326"/>
                  <a:pt x="1418834" y="2404"/>
                </a:cubicBezTo>
                <a:cubicBezTo>
                  <a:pt x="1652239" y="16134"/>
                  <a:pt x="1657732" y="114987"/>
                  <a:pt x="1657732" y="183636"/>
                </a:cubicBezTo>
                <a:cubicBezTo>
                  <a:pt x="1657732" y="252285"/>
                  <a:pt x="1657731" y="329172"/>
                  <a:pt x="1418834" y="414296"/>
                </a:cubicBezTo>
                <a:cubicBezTo>
                  <a:pt x="1179937" y="499420"/>
                  <a:pt x="461872" y="698501"/>
                  <a:pt x="224348" y="694382"/>
                </a:cubicBezTo>
                <a:cubicBezTo>
                  <a:pt x="-13176" y="690263"/>
                  <a:pt x="-3566" y="496674"/>
                  <a:pt x="1926" y="39782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9781" y="13866536"/>
            <a:ext cx="6316623" cy="3553101"/>
          </a:xfrm>
          <a:prstGeom prst="rect">
            <a:avLst/>
          </a:prstGeom>
        </p:spPr>
      </p:pic>
      <p:pic>
        <p:nvPicPr>
          <p:cNvPr id="37" name="Content Placeholder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656872" y="15069557"/>
            <a:ext cx="6728854" cy="4001897"/>
          </a:xfrm>
          <a:prstGeom prst="rect">
            <a:avLst/>
          </a:prstGeom>
        </p:spPr>
      </p:pic>
    </p:spTree>
    <p:extLst>
      <p:ext uri="{BB962C8B-B14F-4D97-AF65-F5344CB8AC3E}">
        <p14:creationId xmlns:p14="http://schemas.microsoft.com/office/powerpoint/2010/main" val="906083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825</TotalTime>
  <Words>686</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UF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Samesha R. Barnes</dc:creator>
  <cp:lastModifiedBy>Turcios, Jessica</cp:lastModifiedBy>
  <cp:revision>68</cp:revision>
  <dcterms:created xsi:type="dcterms:W3CDTF">2011-09-20T13:15:44Z</dcterms:created>
  <dcterms:modified xsi:type="dcterms:W3CDTF">2016-04-07T00:29:25Z</dcterms:modified>
</cp:coreProperties>
</file>